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r.wikipedia.org/wiki/Alpes-Maritimes" TargetMode="External"/><Relationship Id="rId13" Type="http://schemas.openxmlformats.org/officeDocument/2006/relationships/image" Target="../media/image8.jpeg"/><Relationship Id="rId3" Type="http://schemas.openxmlformats.org/officeDocument/2006/relationships/hyperlink" Target="https://fr.wikipedia.org/wiki/Universit%C3%A9_de_Lausanne" TargetMode="External"/><Relationship Id="rId7" Type="http://schemas.openxmlformats.org/officeDocument/2006/relationships/hyperlink" Target="https://fr.wikipedia.org/wiki/Saint-Martin-V%C3%A9subie" TargetMode="External"/><Relationship Id="rId12" Type="http://schemas.openxmlformats.org/officeDocument/2006/relationships/hyperlink" Target="https://commons.wikimedia.org/wiki/File:Saint-Jean-la-Rivi%C3%A8re-FR-06-pont_du_tramway-1930.jpg?uselang=fr" TargetMode="External"/><Relationship Id="rId17" Type="http://schemas.openxmlformats.org/officeDocument/2006/relationships/hyperlink" Target="https://fr.wikipedia.org/wiki/Lantosque" TargetMode="External"/><Relationship Id="rId2" Type="http://schemas.openxmlformats.org/officeDocument/2006/relationships/hyperlink" Target="https://fr.wikipedia.org/wiki/%C3%89cole_polytechnique_f%C3%A9d%C3%A9rale_de_Zurich" TargetMode="Externa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fr.wikipedia.org/wiki/Tramways_des_Alpes-Maritimes" TargetMode="External"/><Relationship Id="rId11" Type="http://schemas.openxmlformats.org/officeDocument/2006/relationships/image" Target="../media/image7.png"/><Relationship Id="rId5" Type="http://schemas.openxmlformats.org/officeDocument/2006/relationships/hyperlink" Target="https://fr.wikipedia.org/wiki/Armand_Consid%C3%A8re" TargetMode="External"/><Relationship Id="rId15" Type="http://schemas.openxmlformats.org/officeDocument/2006/relationships/hyperlink" Target="https://commons.wikimedia.org/wiki/File:Tramway_sur_le_pont_du_Martinet_%C3%A0_Lantosque.jpg?uselang=fr" TargetMode="External"/><Relationship Id="rId10" Type="http://schemas.openxmlformats.org/officeDocument/2006/relationships/hyperlink" Target="https://fr.wikipedia.org/wiki/Henry_Lossier#cite_note-3" TargetMode="External"/><Relationship Id="rId4" Type="http://schemas.openxmlformats.org/officeDocument/2006/relationships/hyperlink" Target="https://fr.wikipedia.org/wiki/Henry_Lossier#cite_note-2" TargetMode="External"/><Relationship Id="rId9" Type="http://schemas.openxmlformats.org/officeDocument/2006/relationships/hyperlink" Target="https://fr.wikipedia.org/wiki/B%C3%A9ton_arm%C3%A9" TargetMode="External"/><Relationship Id="rId14" Type="http://schemas.openxmlformats.org/officeDocument/2006/relationships/hyperlink" Target="https://fr.wikipedia.org/wiki/Saint-Jean-la-Rivi%C3%A8r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Paul_S%C3%A9journ%C3%A9" TargetMode="External"/><Relationship Id="rId3" Type="http://schemas.openxmlformats.org/officeDocument/2006/relationships/hyperlink" Target="https://fr.wikipedia.org/wiki/Henry_Lossier#cite_note-4" TargetMode="External"/><Relationship Id="rId7" Type="http://schemas.openxmlformats.org/officeDocument/2006/relationships/hyperlink" Target="https://fr.wikipedia.org/wiki/Premi%C3%A8re_Guerre_mondiale" TargetMode="External"/><Relationship Id="rId2" Type="http://schemas.openxmlformats.org/officeDocument/2006/relationships/hyperlink" Target="https://fr.wikipedia.org/wiki/Corps_des_mines" TargetMode="External"/><Relationship Id="rId1" Type="http://schemas.openxmlformats.org/officeDocument/2006/relationships/slideLayout" Target="../slideLayouts/slideLayout2.xml"/><Relationship Id="rId6" Type="http://schemas.openxmlformats.org/officeDocument/2006/relationships/hyperlink" Target="https://fr.wikipedia.org/wiki/Ann%C3%A9es_1970" TargetMode="External"/><Relationship Id="rId11" Type="http://schemas.openxmlformats.org/officeDocument/2006/relationships/hyperlink" Target="https://fr.wikipedia.org/wiki/Henry_Lossier#cite_note-6" TargetMode="External"/><Relationship Id="rId5" Type="http://schemas.openxmlformats.org/officeDocument/2006/relationships/hyperlink" Target="https://fr.wikipedia.org/wiki/Corps_des_ponts_et_chauss%C3%A9es_(France)" TargetMode="External"/><Relationship Id="rId10" Type="http://schemas.openxmlformats.org/officeDocument/2006/relationships/hyperlink" Target="https://fr.wikipedia.org/wiki/Henry_Lossier#cite_note-5" TargetMode="External"/><Relationship Id="rId4" Type="http://schemas.openxmlformats.org/officeDocument/2006/relationships/hyperlink" Target="https://fr.wikipedia.org/wiki/Albert_Caquot" TargetMode="External"/><Relationship Id="rId9" Type="http://schemas.openxmlformats.org/officeDocument/2006/relationships/hyperlink" Target="https://fr.wikipedia.org/wiki/Randa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r.wikipedia.org/wiki/Compagnie_des_chemins_de_fer_du_Midi_et_du_Canal_lat%C3%A9ral_%C3%A0_la_Garonne" TargetMode="External"/><Relationship Id="rId13" Type="http://schemas.openxmlformats.org/officeDocument/2006/relationships/hyperlink" Target="https://fr.wikipedia.org/wiki/Henry_Lossier#cite_note-13" TargetMode="External"/><Relationship Id="rId18" Type="http://schemas.openxmlformats.org/officeDocument/2006/relationships/hyperlink" Target="https://fr.wikipedia.org/wiki/Henry_Lossier#cite_note-14" TargetMode="External"/><Relationship Id="rId3" Type="http://schemas.openxmlformats.org/officeDocument/2006/relationships/hyperlink" Target="https://fr.wikipedia.org/wiki/Henry_Lossier#cite_note-7" TargetMode="External"/><Relationship Id="rId21" Type="http://schemas.openxmlformats.org/officeDocument/2006/relationships/hyperlink" Target="https://commons.wikimedia.org/wiki/File:Tarmac_de_l%27a%C3%A9roport_du_Bourget_%C3%A0_Paris.jpg?uselang=fr" TargetMode="External"/><Relationship Id="rId7" Type="http://schemas.openxmlformats.org/officeDocument/2006/relationships/hyperlink" Target="https://fr.wikipedia.org/wiki/Henry_Lossier#cite_note-10" TargetMode="External"/><Relationship Id="rId12" Type="http://schemas.openxmlformats.org/officeDocument/2006/relationships/hyperlink" Target="https://fr.wikipedia.org/wiki/Marseille" TargetMode="External"/><Relationship Id="rId17" Type="http://schemas.openxmlformats.org/officeDocument/2006/relationships/hyperlink" Target="https://fr.wikipedia.org/wiki/Pont_bow-string" TargetMode="External"/><Relationship Id="rId2" Type="http://schemas.openxmlformats.org/officeDocument/2006/relationships/hyperlink" Target="https://fr.wikipedia.org/wiki/Hangar_%C3%A0_dirigeables_d%27%C3%89causseville" TargetMode="External"/><Relationship Id="rId16" Type="http://schemas.openxmlformats.org/officeDocument/2006/relationships/hyperlink" Target="https://fr.wikipedia.org/wiki/Tunisie" TargetMode="External"/><Relationship Id="rId20" Type="http://schemas.openxmlformats.org/officeDocument/2006/relationships/hyperlink" Target="https://fr.wikipedia.org/wiki/Porte_de_Vincennes" TargetMode="External"/><Relationship Id="rId1" Type="http://schemas.openxmlformats.org/officeDocument/2006/relationships/slideLayout" Target="../slideLayouts/slideLayout2.xml"/><Relationship Id="rId6" Type="http://schemas.openxmlformats.org/officeDocument/2006/relationships/hyperlink" Target="https://fr.wikipedia.org/wiki/Henry_Lossier#cite_note-9" TargetMode="External"/><Relationship Id="rId11" Type="http://schemas.openxmlformats.org/officeDocument/2006/relationships/hyperlink" Target="https://fr.wikipedia.org/wiki/Henry_Lossier#cite_note-12" TargetMode="External"/><Relationship Id="rId24" Type="http://schemas.openxmlformats.org/officeDocument/2006/relationships/image" Target="../media/image11.jpeg"/><Relationship Id="rId5" Type="http://schemas.openxmlformats.org/officeDocument/2006/relationships/hyperlink" Target="https://fr.wikipedia.org/wiki/Henry_Lossier#cite_note-8" TargetMode="External"/><Relationship Id="rId15" Type="http://schemas.openxmlformats.org/officeDocument/2006/relationships/hyperlink" Target="https://fr.wikipedia.org/wiki/Jendouba" TargetMode="External"/><Relationship Id="rId23" Type="http://schemas.openxmlformats.org/officeDocument/2006/relationships/hyperlink" Target="https://commons.wikimedia.org/wiki/File:Ecausseville_Hangar_a_dirigeables_N-O.jpg?uselang=fr" TargetMode="External"/><Relationship Id="rId10" Type="http://schemas.openxmlformats.org/officeDocument/2006/relationships/hyperlink" Target="https://fr.wikipedia.org/wiki/Henry_Lossier#cite_note-11" TargetMode="External"/><Relationship Id="rId19" Type="http://schemas.openxmlformats.org/officeDocument/2006/relationships/hyperlink" Target="https://fr.wikipedia.org/wiki/Porte_Maillot" TargetMode="External"/><Relationship Id="rId4" Type="http://schemas.openxmlformats.org/officeDocument/2006/relationships/hyperlink" Target="https://fr.wikipedia.org/wiki/A%C3%A9roport_de_Paris-Le_Bourget" TargetMode="External"/><Relationship Id="rId9" Type="http://schemas.openxmlformats.org/officeDocument/2006/relationships/hyperlink" Target="https://fr.wikipedia.org/wiki/Castelnaudary" TargetMode="External"/><Relationship Id="rId14" Type="http://schemas.openxmlformats.org/officeDocument/2006/relationships/hyperlink" Target="https://fr.wikipedia.org/wiki/Oued_Mell%C3%A8gue" TargetMode="External"/><Relationship Id="rId22"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Neuville-sur-Oise" TargetMode="External"/><Relationship Id="rId13" Type="http://schemas.openxmlformats.org/officeDocument/2006/relationships/hyperlink" Target="https://fr.wikipedia.org/wiki/Henry_Lossier#cite_note-17" TargetMode="External"/><Relationship Id="rId18" Type="http://schemas.openxmlformats.org/officeDocument/2006/relationships/hyperlink" Target="https://commons.wikimedia.org/wiki/File:Pouilly-sous-charlieu-br%C3%BCcke-d4-b.JPG?uselang=fr" TargetMode="External"/><Relationship Id="rId3" Type="http://schemas.openxmlformats.org/officeDocument/2006/relationships/hyperlink" Target="https://fr.wikipedia.org/wiki/Henry_Lossier#cite_note-15" TargetMode="External"/><Relationship Id="rId21" Type="http://schemas.openxmlformats.org/officeDocument/2006/relationships/image" Target="../media/image13.jpeg"/><Relationship Id="rId7" Type="http://schemas.openxmlformats.org/officeDocument/2006/relationships/hyperlink" Target="https://fr.wikipedia.org/wiki/Oise_(rivi%C3%A8re)" TargetMode="External"/><Relationship Id="rId12" Type="http://schemas.openxmlformats.org/officeDocument/2006/relationships/hyperlink" Target="https://fr.wikipedia.org/wiki/Pont_de_Villeneuve-le-Roi" TargetMode="External"/><Relationship Id="rId17" Type="http://schemas.openxmlformats.org/officeDocument/2006/relationships/hyperlink" Target="https://fr.wikipedia.org/wiki/Henry_Lossier#cite_note-19" TargetMode="External"/><Relationship Id="rId2" Type="http://schemas.openxmlformats.org/officeDocument/2006/relationships/hyperlink" Target="https://fr.wikipedia.org/wiki/Pouilly-sous-Charlieu" TargetMode="External"/><Relationship Id="rId16" Type="http://schemas.openxmlformats.org/officeDocument/2006/relationships/hyperlink" Target="https://fr.wikipedia.org/wiki/Henry_Lossier#cite_note-18" TargetMode="External"/><Relationship Id="rId20" Type="http://schemas.openxmlformats.org/officeDocument/2006/relationships/hyperlink" Target="https://commons.wikimedia.org/wiki/File:Pont_de_Villenevue_le_Roi_-_Mars_2015_-_Assemblage.jpg?uselang=fr" TargetMode="External"/><Relationship Id="rId1" Type="http://schemas.openxmlformats.org/officeDocument/2006/relationships/slideLayout" Target="../slideLayouts/slideLayout2.xml"/><Relationship Id="rId6" Type="http://schemas.openxmlformats.org/officeDocument/2006/relationships/hyperlink" Target="https://fr.wikipedia.org/wiki/Georges_Wybo" TargetMode="External"/><Relationship Id="rId11" Type="http://schemas.openxmlformats.org/officeDocument/2006/relationships/hyperlink" Target="https://fr.wikipedia.org/wiki/Pr%C3%A9contrainte" TargetMode="External"/><Relationship Id="rId5" Type="http://schemas.openxmlformats.org/officeDocument/2006/relationships/hyperlink" Target="https://fr.wikipedia.org/wiki/Henry_Lossier#cite_note-16" TargetMode="External"/><Relationship Id="rId15" Type="http://schemas.openxmlformats.org/officeDocument/2006/relationships/hyperlink" Target="https://fr.wikipedia.org/wiki/Garonne" TargetMode="External"/><Relationship Id="rId23" Type="http://schemas.openxmlformats.org/officeDocument/2006/relationships/image" Target="../media/image14.jpeg"/><Relationship Id="rId10" Type="http://schemas.openxmlformats.org/officeDocument/2006/relationships/hyperlink" Target="https://fr.wikipedia.org/wiki/Eug%C3%A8ne_Freyssinet" TargetMode="External"/><Relationship Id="rId19" Type="http://schemas.openxmlformats.org/officeDocument/2006/relationships/image" Target="../media/image12.jpeg"/><Relationship Id="rId4" Type="http://schemas.openxmlformats.org/officeDocument/2006/relationships/hyperlink" Target="https://fr.wikipedia.org/wiki/Villeneuve-Saint-Georges" TargetMode="External"/><Relationship Id="rId9" Type="http://schemas.openxmlformats.org/officeDocument/2006/relationships/hyperlink" Target="https://fr.wikipedia.org/wiki/Jouy-le-Moutier" TargetMode="External"/><Relationship Id="rId14" Type="http://schemas.openxmlformats.org/officeDocument/2006/relationships/hyperlink" Target="https://fr.wikipedia.org/wiki/Saint-Julien-sur-Garonne" TargetMode="External"/><Relationship Id="rId22" Type="http://schemas.openxmlformats.org/officeDocument/2006/relationships/hyperlink" Target="https://commons.wikimedia.org/wiki/File:Saint-Julien-sur-Garonne_pont_D25.jpg?use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1EFA7-DB53-4CB6-B567-5B1B3F18A6E1}"/>
              </a:ext>
            </a:extLst>
          </p:cNvPr>
          <p:cNvSpPr>
            <a:spLocks noGrp="1"/>
          </p:cNvSpPr>
          <p:nvPr>
            <p:ph type="ctrTitle"/>
          </p:nvPr>
        </p:nvSpPr>
        <p:spPr/>
        <p:txBody>
          <a:bodyPr/>
          <a:lstStyle/>
          <a:p>
            <a:r>
              <a:rPr lang="fr-FR" sz="4000" dirty="0">
                <a:latin typeface="Century Gothic" panose="020B0502020202020204" pitchFamily="34" charset="0"/>
              </a:rPr>
              <a:t>Henry LOSSIER</a:t>
            </a:r>
          </a:p>
        </p:txBody>
      </p:sp>
      <p:sp>
        <p:nvSpPr>
          <p:cNvPr id="3" name="Sous-titre 2">
            <a:extLst>
              <a:ext uri="{FF2B5EF4-FFF2-40B4-BE49-F238E27FC236}">
                <a16:creationId xmlns:a16="http://schemas.microsoft.com/office/drawing/2014/main" id="{6E201BD4-0512-4663-8006-202AE1C3D436}"/>
              </a:ext>
            </a:extLst>
          </p:cNvPr>
          <p:cNvSpPr>
            <a:spLocks noGrp="1"/>
          </p:cNvSpPr>
          <p:nvPr>
            <p:ph type="subTitle" idx="1"/>
          </p:nvPr>
        </p:nvSpPr>
        <p:spPr/>
        <p:txBody>
          <a:bodyPr/>
          <a:lstStyle/>
          <a:p>
            <a:r>
              <a:rPr lang="fr-FR" sz="3600" dirty="0"/>
              <a:t>Ingénieur suisse – 1878/1962</a:t>
            </a:r>
          </a:p>
          <a:p>
            <a:endParaRPr lang="fr-FR" dirty="0"/>
          </a:p>
        </p:txBody>
      </p:sp>
    </p:spTree>
    <p:extLst>
      <p:ext uri="{BB962C8B-B14F-4D97-AF65-F5344CB8AC3E}">
        <p14:creationId xmlns:p14="http://schemas.microsoft.com/office/powerpoint/2010/main" val="47795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99249-193F-40E2-ACEC-35EB645C0B6C}"/>
              </a:ext>
            </a:extLst>
          </p:cNvPr>
          <p:cNvSpPr>
            <a:spLocks noGrp="1"/>
          </p:cNvSpPr>
          <p:nvPr>
            <p:ph type="title"/>
          </p:nvPr>
        </p:nvSpPr>
        <p:spPr>
          <a:xfrm>
            <a:off x="3449460" y="982132"/>
            <a:ext cx="4721301" cy="1303867"/>
          </a:xfrm>
        </p:spPr>
        <p:txBody>
          <a:bodyPr>
            <a:normAutofit/>
          </a:bodyPr>
          <a:lstStyle/>
          <a:p>
            <a:r>
              <a:rPr lang="fr-FR" sz="2400" b="1" dirty="0">
                <a:latin typeface="Century Gothic" panose="020B0502020202020204" pitchFamily="34" charset="0"/>
              </a:rPr>
              <a:t>Henry LOSSIER</a:t>
            </a:r>
          </a:p>
        </p:txBody>
      </p:sp>
      <p:sp>
        <p:nvSpPr>
          <p:cNvPr id="3" name="Espace réservé du contenu 2">
            <a:extLst>
              <a:ext uri="{FF2B5EF4-FFF2-40B4-BE49-F238E27FC236}">
                <a16:creationId xmlns:a16="http://schemas.microsoft.com/office/drawing/2014/main" id="{FC10051A-06C5-4F51-B2BE-1AD187F3A617}"/>
              </a:ext>
            </a:extLst>
          </p:cNvPr>
          <p:cNvSpPr>
            <a:spLocks noGrp="1"/>
          </p:cNvSpPr>
          <p:nvPr>
            <p:ph idx="1"/>
          </p:nvPr>
        </p:nvSpPr>
        <p:spPr>
          <a:xfrm>
            <a:off x="1318596" y="2556932"/>
            <a:ext cx="9670108" cy="3318936"/>
          </a:xfrm>
        </p:spPr>
        <p:txBody>
          <a:bodyPr>
            <a:normAutofit/>
          </a:bodyPr>
          <a:lstStyle/>
          <a:p>
            <a:pPr>
              <a:lnSpc>
                <a:spcPct val="107000"/>
              </a:lnSpc>
              <a:spcAft>
                <a:spcPts val="800"/>
              </a:spcAft>
            </a:pPr>
            <a:r>
              <a:rPr lang="fr-FR" sz="1000" dirty="0">
                <a:effectLst/>
                <a:latin typeface="Century Gothic" panose="020B0502020202020204" pitchFamily="34" charset="0"/>
                <a:ea typeface="Times New Roman" panose="02020603050405020304" pitchFamily="18" charset="0"/>
                <a:cs typeface="Times New Roman" panose="02020603050405020304" pitchFamily="18" charset="0"/>
              </a:rPr>
              <a:t>Source : Wikipédia</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Henry Lossier suit les cours de l'</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2" tooltip="École polytechnique fédérale de Zurich"/>
              </a:rPr>
              <a:t>École polytechnique fédérale de Zurich</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dont il sort major de sa promotion. Il est professeur agrégé deux ans plus tard dans cet établissement, et professeur à l'</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3" tooltip="Université de Lausanne"/>
              </a:rPr>
              <a:t>université de Lausanne</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en 1903</a:t>
            </a:r>
            <a:r>
              <a:rPr lang="fr-FR" sz="12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4"/>
              </a:rPr>
              <a:t>2</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1908, il s'associe avec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5" tooltip="Armand Considère"/>
              </a:rPr>
              <a:t>Armand Considère</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pour travailler dans son bureau d'études.</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Ensemble, en 1908-1909, ils conçoivent trois ponts en arc pour la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6" tooltip="Tramways des Alpes-Maritimes"/>
              </a:rPr>
              <a:t>ligne de tramway des Alpes-Maritimes</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vers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7" tooltip="Saint-Martin-Vésubie"/>
              </a:rPr>
              <a:t>Saint-Martin-Vésubie</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à partir de Levens-Vésubie dans les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8" tooltip="Alpes-Maritimes"/>
              </a:rPr>
              <a:t>Alpes-Maritimes</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Les ponts en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9" tooltip="Béton armé"/>
              </a:rPr>
              <a:t>béton armé</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ont été construits par la Société </a:t>
            </a:r>
            <a:r>
              <a:rPr lang="fr-FR" sz="12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Thorrand</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et C</a:t>
            </a:r>
            <a:r>
              <a:rPr lang="fr-FR" sz="1200" baseline="300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ie</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qui exploitait les brevets de Considère</a:t>
            </a:r>
            <a:r>
              <a:rPr lang="fr-FR" sz="12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a:rPr>
              <a:t>3</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fr-FR" sz="1200" dirty="0"/>
          </a:p>
        </p:txBody>
      </p:sp>
      <p:pic>
        <p:nvPicPr>
          <p:cNvPr id="5" name="Image 4">
            <a:extLst>
              <a:ext uri="{FF2B5EF4-FFF2-40B4-BE49-F238E27FC236}">
                <a16:creationId xmlns:a16="http://schemas.microsoft.com/office/drawing/2014/main" id="{30D9C667-510C-4C77-849C-1FFDB275880F}"/>
              </a:ext>
            </a:extLst>
          </p:cNvPr>
          <p:cNvPicPr>
            <a:picLocks noChangeAspect="1"/>
          </p:cNvPicPr>
          <p:nvPr/>
        </p:nvPicPr>
        <p:blipFill>
          <a:blip r:embed="rId11"/>
          <a:stretch>
            <a:fillRect/>
          </a:stretch>
        </p:blipFill>
        <p:spPr>
          <a:xfrm>
            <a:off x="9665181" y="671872"/>
            <a:ext cx="1636303" cy="1698263"/>
          </a:xfrm>
          <a:prstGeom prst="rect">
            <a:avLst/>
          </a:prstGeom>
        </p:spPr>
      </p:pic>
      <p:pic>
        <p:nvPicPr>
          <p:cNvPr id="6" name="Image 5" descr="Une image contenant texte, extérieur, bâtiment, pont&#10;&#10;Description générée automatiquement">
            <a:hlinkClick r:id="rId12"/>
            <a:extLst>
              <a:ext uri="{FF2B5EF4-FFF2-40B4-BE49-F238E27FC236}">
                <a16:creationId xmlns:a16="http://schemas.microsoft.com/office/drawing/2014/main" id="{C42116D6-4292-48A1-8333-91F8E2AB56E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69201" y="4542368"/>
            <a:ext cx="2080260" cy="1333500"/>
          </a:xfrm>
          <a:prstGeom prst="rect">
            <a:avLst/>
          </a:prstGeom>
          <a:noFill/>
          <a:ln>
            <a:noFill/>
          </a:ln>
        </p:spPr>
      </p:pic>
      <p:sp>
        <p:nvSpPr>
          <p:cNvPr id="8" name="ZoneTexte 7">
            <a:extLst>
              <a:ext uri="{FF2B5EF4-FFF2-40B4-BE49-F238E27FC236}">
                <a16:creationId xmlns:a16="http://schemas.microsoft.com/office/drawing/2014/main" id="{B05097F2-298A-42F1-BFF0-ED70BAC187D4}"/>
              </a:ext>
            </a:extLst>
          </p:cNvPr>
          <p:cNvSpPr txBox="1"/>
          <p:nvPr/>
        </p:nvSpPr>
        <p:spPr>
          <a:xfrm rot="10800000" flipV="1">
            <a:off x="3077156" y="4751300"/>
            <a:ext cx="2393342" cy="915635"/>
          </a:xfrm>
          <a:prstGeom prst="rect">
            <a:avLst/>
          </a:prstGeom>
          <a:noFill/>
        </p:spPr>
        <p:txBody>
          <a:bodyPr wrap="square">
            <a:spAutoFit/>
          </a:bodyPr>
          <a:lstStyle/>
          <a:p>
            <a:pPr marL="457200" algn="ctr" fontAlgn="t">
              <a:lnSpc>
                <a:spcPct val="107000"/>
              </a:lnSpc>
              <a:spcAft>
                <a:spcPts val="120"/>
              </a:spcAft>
            </a:pP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Pont du tramway à </a:t>
            </a:r>
            <a:r>
              <a:rPr lang="fr-FR" sz="1000"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14" tooltip="Saint-Jean-la-Rivière"/>
              </a:rPr>
              <a:t>Saint-Jean-la-Rivière</a:t>
            </a: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conçu par le bureau d'études d'</a:t>
            </a:r>
            <a:r>
              <a:rPr lang="fr-FR" sz="1000"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5" tooltip="Armand Considère"/>
              </a:rPr>
              <a:t>Armand Considère</a:t>
            </a: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et Henry Lossier en 1908.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descr="Une image contenant texte, extérieur, montagne, bâtiment&#10;&#10;Description générée automatiquement">
            <a:hlinkClick r:id="rId15"/>
            <a:extLst>
              <a:ext uri="{FF2B5EF4-FFF2-40B4-BE49-F238E27FC236}">
                <a16:creationId xmlns:a16="http://schemas.microsoft.com/office/drawing/2014/main" id="{F8408353-B4F8-49B3-9580-1B48BB84AC4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10628" y="4542368"/>
            <a:ext cx="2065020" cy="1333500"/>
          </a:xfrm>
          <a:prstGeom prst="rect">
            <a:avLst/>
          </a:prstGeom>
          <a:noFill/>
          <a:ln>
            <a:noFill/>
          </a:ln>
        </p:spPr>
      </p:pic>
      <p:sp>
        <p:nvSpPr>
          <p:cNvPr id="11" name="ZoneTexte 10">
            <a:extLst>
              <a:ext uri="{FF2B5EF4-FFF2-40B4-BE49-F238E27FC236}">
                <a16:creationId xmlns:a16="http://schemas.microsoft.com/office/drawing/2014/main" id="{8AD61F36-2E39-4EDF-A046-39C33E085BD6}"/>
              </a:ext>
            </a:extLst>
          </p:cNvPr>
          <p:cNvSpPr txBox="1"/>
          <p:nvPr/>
        </p:nvSpPr>
        <p:spPr>
          <a:xfrm>
            <a:off x="8170762" y="4915961"/>
            <a:ext cx="3130722" cy="586314"/>
          </a:xfrm>
          <a:prstGeom prst="rect">
            <a:avLst/>
          </a:prstGeom>
          <a:noFill/>
        </p:spPr>
        <p:txBody>
          <a:bodyPr wrap="square">
            <a:spAutoFit/>
          </a:bodyPr>
          <a:lstStyle/>
          <a:p>
            <a:pPr marL="457200" algn="ctr" fontAlgn="t">
              <a:lnSpc>
                <a:spcPct val="107000"/>
              </a:lnSpc>
              <a:spcAft>
                <a:spcPts val="120"/>
              </a:spcAft>
            </a:pP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Pont du Martinet à </a:t>
            </a:r>
            <a:r>
              <a:rPr lang="fr-FR" sz="1000"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17" tooltip="Lantosque"/>
              </a:rPr>
              <a:t>Lantosque</a:t>
            </a: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conçu par le bureau d'études d'</a:t>
            </a:r>
            <a:r>
              <a:rPr lang="fr-FR" sz="1000"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5" tooltip="Armand Considère"/>
              </a:rPr>
              <a:t>Armand Considère</a:t>
            </a: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et Henry Lossier en 1908.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01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6730C-93A6-4E10-A223-1FA19EBFF9C5}"/>
              </a:ext>
            </a:extLst>
          </p:cNvPr>
          <p:cNvSpPr>
            <a:spLocks noGrp="1"/>
          </p:cNvSpPr>
          <p:nvPr>
            <p:ph type="title"/>
          </p:nvPr>
        </p:nvSpPr>
        <p:spPr/>
        <p:txBody>
          <a:bodyPr>
            <a:normAutofit/>
          </a:bodyPr>
          <a:lstStyle/>
          <a:p>
            <a:r>
              <a:rPr lang="fr-FR" sz="2400" b="1" dirty="0">
                <a:latin typeface="Century Gothic" panose="020B0502020202020204" pitchFamily="34" charset="0"/>
              </a:rPr>
              <a:t>…</a:t>
            </a:r>
            <a:endParaRPr lang="fr-FR" sz="2400" dirty="0"/>
          </a:p>
        </p:txBody>
      </p:sp>
      <p:sp>
        <p:nvSpPr>
          <p:cNvPr id="6" name="Espace réservé du contenu 5">
            <a:extLst>
              <a:ext uri="{FF2B5EF4-FFF2-40B4-BE49-F238E27FC236}">
                <a16:creationId xmlns:a16="http://schemas.microsoft.com/office/drawing/2014/main" id="{2531E985-65B8-4C9F-ACBE-E1FDD32023B2}"/>
              </a:ext>
            </a:extLst>
          </p:cNvPr>
          <p:cNvSpPr>
            <a:spLocks noGrp="1"/>
          </p:cNvSpPr>
          <p:nvPr>
            <p:ph idx="1"/>
          </p:nvPr>
        </p:nvSpPr>
        <p:spPr/>
        <p:txBody>
          <a:bodyPr>
            <a:normAutofit/>
          </a:bodyPr>
          <a:lstStyle/>
          <a:p>
            <a:pPr marL="0" indent="0">
              <a:lnSpc>
                <a:spcPct val="107000"/>
              </a:lnSpc>
              <a:spcBef>
                <a:spcPts val="600"/>
              </a:spcBef>
              <a:spcAft>
                <a:spcPts val="600"/>
              </a:spcAft>
              <a:buNone/>
            </a:pP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Quand, en 1910, Louis </a:t>
            </a:r>
            <a:r>
              <a:rPr lang="fr-FR" sz="12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Pelnard</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2" tooltip="Corps des mines"/>
              </a:rPr>
              <a:t>ingénieur des Mines</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gendre d'Armand Considère, entre dans son bureau d'études, la société prend le nom de Considère-</a:t>
            </a:r>
            <a:r>
              <a:rPr lang="fr-FR" sz="12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Pelnard</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et Compagnie</a:t>
            </a:r>
            <a:r>
              <a:rPr lang="fr-FR" sz="12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4</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1912, Henry Lossier quitte le bureau d'études de Considère et s'établit comme ingénieur conseil à son nom et se spécialise dans les structures en béton. Après son départ,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4" tooltip="Albert Caquot"/>
              </a:rPr>
              <a:t>Albert Caquot</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polytechnicien et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5" tooltip="Corps des ponts et chaussées (France)"/>
              </a:rPr>
              <a:t>ingénieur des ponts et chaussées</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entre dans la Société Considère-</a:t>
            </a:r>
            <a:r>
              <a:rPr lang="fr-FR" sz="12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Pelnard</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et Compagnie où il a donné toute la dimension de son talent. La société prend alors le nom de Société </a:t>
            </a:r>
            <a:r>
              <a:rPr lang="fr-FR" sz="12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Pelnard</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-Considère-Caquot. Celle-ci ferme ses portes dans les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6" tooltip="Années 1970"/>
              </a:rPr>
              <a:t>années 1970</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Il s'engage en 1914 pendant la </a:t>
            </a:r>
            <a:r>
              <a:rPr lang="fr-FR" sz="12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7" tooltip="Première Guerre mondiale"/>
              </a:rPr>
              <a:t>Première Guerre mondiale</a:t>
            </a:r>
            <a:r>
              <a:rPr lang="fr-FR" sz="12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Il est blessé en 1916.</a:t>
            </a:r>
          </a:p>
          <a:p>
            <a:pPr marL="0" indent="0">
              <a:lnSpc>
                <a:spcPct val="107000"/>
              </a:lnSpc>
              <a:spcBef>
                <a:spcPts val="600"/>
              </a:spcBef>
              <a:spcAft>
                <a:spcPts val="600"/>
              </a:spcAft>
              <a:buNone/>
            </a:pPr>
            <a:r>
              <a:rPr lang="fr-FR" sz="13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Pour la réalisation des projets dont il fait la conception, il est souvent associé avec les Établissements Fourré et Rhodes, mais non exclusivement.</a:t>
            </a:r>
            <a:endParaRPr lang="fr-FR" sz="13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3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8" tooltip="Paul Séjourné"/>
              </a:rPr>
              <a:t>Paul Séjourné</a:t>
            </a:r>
            <a:r>
              <a:rPr lang="fr-FR" sz="13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prévoit la construction d'un pont routier au-dessus des voies ferrées à 2 km au sud de </a:t>
            </a:r>
            <a:r>
              <a:rPr lang="fr-FR" sz="13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9" tooltip="Randan"/>
              </a:rPr>
              <a:t>Randan</a:t>
            </a:r>
            <a:r>
              <a:rPr lang="fr-FR" sz="13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En décembre 1919, Henry Lossier en fait l'étude de ce pont en forme de poutre </a:t>
            </a:r>
            <a:r>
              <a:rPr lang="fr-FR" sz="13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Vierendeel</a:t>
            </a:r>
            <a:r>
              <a:rPr lang="fr-FR" sz="13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de hauteur constante et de deux travées de 23 m et 17,80 m. Il est réalisé en 1920 par l'entreprise Mallet</a:t>
            </a:r>
            <a:r>
              <a:rPr lang="fr-FR" sz="13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a:rPr>
              <a:t>5</a:t>
            </a:r>
            <a:r>
              <a:rPr lang="fr-FR" sz="1300" baseline="300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fr-FR" sz="13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1"/>
              </a:rPr>
              <a:t>6</a:t>
            </a:r>
            <a:r>
              <a:rPr lang="fr-FR" sz="13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3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44658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531E985-65B8-4C9F-ACBE-E1FDD32023B2}"/>
              </a:ext>
            </a:extLst>
          </p:cNvPr>
          <p:cNvSpPr>
            <a:spLocks noGrp="1"/>
          </p:cNvSpPr>
          <p:nvPr>
            <p:ph idx="1"/>
          </p:nvPr>
        </p:nvSpPr>
        <p:spPr/>
        <p:txBody>
          <a:bodyPr>
            <a:normAutofit fontScale="85000" lnSpcReduction="20000"/>
          </a:bodyPr>
          <a:lstStyle/>
          <a:p>
            <a:pPr marL="0" indent="0">
              <a:lnSpc>
                <a:spcPct val="107000"/>
              </a:lnSpc>
              <a:spcBef>
                <a:spcPts val="600"/>
              </a:spcBef>
              <a:buNone/>
            </a:pP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1917, il fait les plans du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2" tooltip="Hangar à dirigeables d'Écausseville"/>
              </a:rPr>
              <a:t>hangar à dirigeables d'Écausseville</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en béton armé réalisé par les Établissements Fourré et Rhodes et terminé en 1919</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7</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p>
          <a:p>
            <a:pPr marL="0" indent="0">
              <a:lnSpc>
                <a:spcPct val="107000"/>
              </a:lnSpc>
              <a:spcBef>
                <a:spcPts val="600"/>
              </a:spcBef>
              <a:spcAft>
                <a:spcPts val="600"/>
              </a:spcAft>
              <a:buNone/>
            </a:pP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Il conçoit les cinq hangars aéronautiques de l'</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4" tooltip="Aéroport de Paris-Le Bourget"/>
              </a:rPr>
              <a:t>aéroport de Paris-Le Bourget</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réalisés en 1921-1922. Ils sont agrandis en 1932. Endommagés en 1944, ils sont reconstruits à l'identique</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5"/>
              </a:rPr>
              <a:t>8</a:t>
            </a:r>
            <a:r>
              <a:rPr lang="fr-FR" sz="1400" baseline="300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6"/>
              </a:rPr>
              <a:t>9</a:t>
            </a:r>
            <a:r>
              <a:rPr lang="fr-FR" sz="1400" baseline="300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7"/>
              </a:rPr>
              <a:t>10</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1921, la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8" tooltip="Compagnie des chemins de fer du Midi et du Canal latéral à la Garonne"/>
              </a:rPr>
              <a:t>Compagnie de chemin de fer du Midi</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lui confie l'étude du pont de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9" tooltip="Castelnaudary"/>
              </a:rPr>
              <a:t>Castelnaudary</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pour franchir ses voies sans appui intermédiaire. Le pont en arc sous-tendu de type bow-string est réalisé par l'entreprise Mallet en 1921-1922. Il a une portée de 41,40 m</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a:rPr>
              <a:t>11</a:t>
            </a:r>
            <a:r>
              <a:rPr lang="fr-FR" sz="1400" baseline="300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1"/>
              </a:rPr>
              <a:t>12</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Il fait les plans du silo à céréales de la gare d'Arenc comprenant 96 cellules de 100 t, réalisé entre février 1926 et août 1927 par les Établissements Fourré et Rhodes pour la Société générale de transbordements maritimes de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2" tooltip="Marseille"/>
              </a:rPr>
              <a:t>Marseille</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3"/>
              </a:rPr>
              <a:t>13</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1927, il fait les plans du pont Louis-Saint ou pont de Souk-el-</a:t>
            </a:r>
            <a:r>
              <a:rPr lang="fr-FR" sz="1400" dirty="0" err="1">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Arba</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réalisé par Fourré et Rhodes, sur l'</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4" tooltip="Oued Mellègue"/>
              </a:rPr>
              <a:t>oued </a:t>
            </a:r>
            <a:r>
              <a:rPr lang="fr-FR" sz="1400" u="sng" dirty="0" err="1">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4" tooltip="Oued Mellègue"/>
              </a:rPr>
              <a:t>Mellègue</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à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5" tooltip="Jendouba"/>
              </a:rPr>
              <a:t>Jendouba</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en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6" tooltip="Tunisie"/>
              </a:rPr>
              <a:t>Tunisie</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C'est un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7" tooltip="Pont bow-string"/>
              </a:rPr>
              <a:t>pont </a:t>
            </a:r>
            <a:r>
              <a:rPr lang="fr-FR" sz="1400" i="1"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7" tooltip="Pont bow-string"/>
              </a:rPr>
              <a:t>bow-string</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de 92 m de portée qui détient alors le record du monde de portée pour ce type de pont</a:t>
            </a:r>
            <a:r>
              <a:rPr lang="fr-FR" sz="14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8"/>
              </a:rPr>
              <a:t>14</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1930, associé avec les Établissements Fourré et Rhodes, il présente un projet d'autostrade entre la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9" tooltip="Porte Maillot"/>
              </a:rPr>
              <a:t>porte Maillot</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à la </a:t>
            </a:r>
            <a:r>
              <a:rPr lang="fr-FR" sz="14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20" tooltip="Porte de Vincennes"/>
              </a:rPr>
              <a:t>porte de Vincennes</a:t>
            </a:r>
            <a:r>
              <a:rPr lang="fr-FR" sz="14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à Paris.</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buNone/>
            </a:pPr>
            <a:endParaRPr lang="fr-FR" sz="13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endParaRPr lang="fr-FR" sz="1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pic>
        <p:nvPicPr>
          <p:cNvPr id="4" name="Image 3" descr="Une image contenant scène, route, passage, autoroute&#10;&#10;Description générée automatiquement">
            <a:hlinkClick r:id="rId21"/>
            <a:extLst>
              <a:ext uri="{FF2B5EF4-FFF2-40B4-BE49-F238E27FC236}">
                <a16:creationId xmlns:a16="http://schemas.microsoft.com/office/drawing/2014/main" id="{BFFCD774-1870-49C7-98BD-0DAE429686E0}"/>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49181" y="1096855"/>
            <a:ext cx="1615440" cy="1074420"/>
          </a:xfrm>
          <a:prstGeom prst="rect">
            <a:avLst/>
          </a:prstGeom>
          <a:noFill/>
          <a:ln>
            <a:noFill/>
          </a:ln>
        </p:spPr>
      </p:pic>
      <p:sp>
        <p:nvSpPr>
          <p:cNvPr id="7" name="ZoneTexte 6">
            <a:extLst>
              <a:ext uri="{FF2B5EF4-FFF2-40B4-BE49-F238E27FC236}">
                <a16:creationId xmlns:a16="http://schemas.microsoft.com/office/drawing/2014/main" id="{F3D6CC8B-A704-45A8-AEB0-D71B0AE51466}"/>
              </a:ext>
            </a:extLst>
          </p:cNvPr>
          <p:cNvSpPr txBox="1"/>
          <p:nvPr/>
        </p:nvSpPr>
        <p:spPr>
          <a:xfrm>
            <a:off x="3164621" y="1279577"/>
            <a:ext cx="2539673" cy="723018"/>
          </a:xfrm>
          <a:prstGeom prst="rect">
            <a:avLst/>
          </a:prstGeom>
          <a:noFill/>
        </p:spPr>
        <p:txBody>
          <a:bodyPr wrap="square">
            <a:spAutoFit/>
          </a:bodyPr>
          <a:lstStyle/>
          <a:p>
            <a:pPr algn="ctr">
              <a:lnSpc>
                <a:spcPts val="1680"/>
              </a:lnSpc>
              <a:spcAft>
                <a:spcPts val="800"/>
              </a:spcAft>
            </a:pPr>
            <a:r>
              <a:rPr lang="fr-FR" sz="95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Vue d'ensemble de l'</a:t>
            </a:r>
            <a:r>
              <a:rPr lang="fr-FR" sz="950" u="sng"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4" tooltip="Aéroport de Paris-Le Bourget"/>
              </a:rPr>
              <a:t>aéroport de Paris-Le Bourget</a:t>
            </a:r>
            <a:r>
              <a:rPr lang="fr-FR" sz="95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avec les cinq hangars Lossier dans l'alignement de l'aérogare.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Une image contenant herbe, ciel, extérieur, champ&#10;&#10;Description générée automatiquement">
            <a:hlinkClick r:id="rId23"/>
            <a:extLst>
              <a:ext uri="{FF2B5EF4-FFF2-40B4-BE49-F238E27FC236}">
                <a16:creationId xmlns:a16="http://schemas.microsoft.com/office/drawing/2014/main" id="{3802FA41-6B71-4C2E-82B2-71F3D691DA16}"/>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291170" y="1060564"/>
            <a:ext cx="1615440" cy="1219200"/>
          </a:xfrm>
          <a:prstGeom prst="rect">
            <a:avLst/>
          </a:prstGeom>
          <a:noFill/>
          <a:ln>
            <a:noFill/>
          </a:ln>
        </p:spPr>
      </p:pic>
      <p:sp>
        <p:nvSpPr>
          <p:cNvPr id="9" name="ZoneTexte 8">
            <a:extLst>
              <a:ext uri="{FF2B5EF4-FFF2-40B4-BE49-F238E27FC236}">
                <a16:creationId xmlns:a16="http://schemas.microsoft.com/office/drawing/2014/main" id="{85762917-79C6-4D6A-AA83-FA65B9EC4E58}"/>
              </a:ext>
            </a:extLst>
          </p:cNvPr>
          <p:cNvSpPr txBox="1"/>
          <p:nvPr/>
        </p:nvSpPr>
        <p:spPr>
          <a:xfrm>
            <a:off x="7906610" y="1489730"/>
            <a:ext cx="2925310" cy="288669"/>
          </a:xfrm>
          <a:prstGeom prst="rect">
            <a:avLst/>
          </a:prstGeom>
          <a:noFill/>
        </p:spPr>
        <p:txBody>
          <a:bodyPr wrap="square">
            <a:spAutoFit/>
          </a:bodyPr>
          <a:lstStyle/>
          <a:p>
            <a:pPr algn="ctr">
              <a:lnSpc>
                <a:spcPts val="1680"/>
              </a:lnSpc>
              <a:spcAft>
                <a:spcPts val="800"/>
              </a:spcAft>
            </a:pPr>
            <a:r>
              <a:rPr lang="fr-FR" sz="1000"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2" tooltip="Hangar à dirigeables d'Écausseville"/>
              </a:rPr>
              <a:t>Hangar à dirigeables d'Écausseville</a:t>
            </a:r>
            <a:r>
              <a:rPr lang="fr-FR" sz="1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66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D39D5955-CD4B-4C4F-BBF6-7A954F7808B1}"/>
              </a:ext>
            </a:extLst>
          </p:cNvPr>
          <p:cNvSpPr>
            <a:spLocks noGrp="1"/>
          </p:cNvSpPr>
          <p:nvPr>
            <p:ph idx="1"/>
          </p:nvPr>
        </p:nvSpPr>
        <p:spPr>
          <a:xfrm>
            <a:off x="1295402" y="2564888"/>
            <a:ext cx="9701252" cy="3605324"/>
          </a:xfrm>
        </p:spPr>
        <p:txBody>
          <a:bodyPr>
            <a:normAutofit fontScale="62500" lnSpcReduction="20000"/>
          </a:bodyPr>
          <a:lstStyle/>
          <a:p>
            <a:pPr marL="0" indent="0">
              <a:lnSpc>
                <a:spcPct val="107000"/>
              </a:lnSpc>
              <a:spcBef>
                <a:spcPts val="600"/>
              </a:spcBef>
              <a:spcAft>
                <a:spcPts val="600"/>
              </a:spcAft>
              <a:buNone/>
            </a:pP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1935-1937, il conçoit le pont de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2" tooltip="Pouilly-sous-Charlieu"/>
              </a:rPr>
              <a:t>Pouilly-sous-Charlieu</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construit par les Établissements Fourré et Rhodes. Il comprend trois arches de 63 m de portée</a:t>
            </a:r>
            <a:r>
              <a:rPr lang="fr-FR" sz="17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15</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7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Il remporte en 1935 le marché de reconstruction du pont de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4" tooltip="Villeneuve-Saint-Georges"/>
              </a:rPr>
              <a:t>Villeneuve-Saint-Georges</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réalisé par Fourré et Rhodes. Il est dynamité par le Génie français en juin 1940</a:t>
            </a:r>
            <a:r>
              <a:rPr lang="fr-FR" sz="17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5"/>
              </a:rPr>
              <a:t>16</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7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1937, associé avec l'architecte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6" tooltip="Georges Wybo"/>
              </a:rPr>
              <a:t>Georges </a:t>
            </a:r>
            <a:r>
              <a:rPr lang="fr-FR" sz="1700" u="sng" dirty="0" err="1">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6" tooltip="Georges Wybo"/>
              </a:rPr>
              <a:t>Wybo</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il conçoit le pont Cornudet, en béton armé, pour franchir l'</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7" tooltip="Oise (rivière)"/>
              </a:rPr>
              <a:t>Oise</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entre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8" tooltip="Neuville-sur-Oise"/>
              </a:rPr>
              <a:t>Neuville-sur-Oise</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et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9" tooltip="Jouy-le-Moutier"/>
              </a:rPr>
              <a:t>Jouy-le-Moutier</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Il est inauguré le 2 juillet 1939. Le 9 juin 1940, il est dynamité par le Génie français.</a:t>
            </a:r>
            <a:endParaRPr lang="fr-FR" sz="17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Après les premiers brevets d'</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tooltip="Eugène Freyssinet"/>
              </a:rPr>
              <a:t>Eugène Freyssinet</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sur la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1" tooltip="Précontrainte"/>
              </a:rPr>
              <a:t>précontrainte</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il va mettre au point ce qu'il a appelé la « précontrainte réglable », technique proche de ce qui a été plus tard appelé la précontrainte extérieure. La première application de cette technique est faite sur le deuxième </a:t>
            </a:r>
            <a:r>
              <a:rPr lang="fr-FR" sz="17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2" tooltip="Pont de Villeneuve-le-Roi"/>
              </a:rPr>
              <a:t>pont de Villeneuve-le-Roi</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/Villeneuve-Saint-Georges, en 1948-1950</a:t>
            </a:r>
            <a:r>
              <a:rPr lang="fr-FR" sz="17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3"/>
              </a:rPr>
              <a:t>17</a:t>
            </a:r>
            <a:r>
              <a:rPr lang="fr-FR" sz="17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7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8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En 1950, il étudie le pont de </a:t>
            </a:r>
            <a:r>
              <a:rPr lang="fr-FR" sz="18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4" tooltip="Saint-Julien-sur-Garonne"/>
              </a:rPr>
              <a:t>Saint-Julien-sur-Garonne</a:t>
            </a:r>
            <a:r>
              <a:rPr lang="fr-FR" sz="18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réalisé par les Établissements Fourré et Rhodes, permettant de franchir en une seule arche de 101 m la </a:t>
            </a:r>
            <a:r>
              <a:rPr lang="fr-FR" sz="1800" u="sng"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5" tooltip="Garonne"/>
              </a:rPr>
              <a:t>Garonne</a:t>
            </a:r>
            <a:r>
              <a:rPr lang="fr-FR" sz="18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6"/>
              </a:rPr>
              <a:t>18</a:t>
            </a:r>
            <a:r>
              <a:rPr lang="fr-FR" sz="18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Il a fait la promotion de l'utilisation de ciments expansifs qu'il a utilisé sur le pont ferroviaire de Laroche. Il a conçu un nombre considérable de projets de ponts, hangars, chalands de type Lossier (plus d'une centaine)</a:t>
            </a:r>
            <a:r>
              <a:rPr lang="fr-FR" sz="1800" u="sng" baseline="30000" dirty="0">
                <a:solidFill>
                  <a:srgbClr val="0645AD"/>
                </a:solidFill>
                <a:effectLst/>
                <a:latin typeface="Century Gothic" panose="020B0502020202020204" pitchFamily="34" charset="0"/>
                <a:ea typeface="Times New Roman" panose="02020603050405020304" pitchFamily="18" charset="0"/>
                <a:cs typeface="Times New Roman" panose="02020603050405020304" pitchFamily="18" charset="0"/>
                <a:hlinkClick r:id="rId17"/>
              </a:rPr>
              <a:t>19</a:t>
            </a:r>
            <a:r>
              <a:rPr lang="fr-FR" sz="18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 silos à blé et à ciment, centrales thermiques et barrages.</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8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Expert pour les ouvrages en béton, il est aussi appelé comme consultant sur des projets mais aussi sur des ouvrages accidentés. Il intervient aussi auprès de groupes industriels.</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800" dirty="0">
                <a:solidFill>
                  <a:srgbClr val="202122"/>
                </a:solidFill>
                <a:effectLst/>
                <a:latin typeface="Century Gothic" panose="020B0502020202020204" pitchFamily="34" charset="0"/>
                <a:ea typeface="Times New Roman" panose="02020603050405020304" pitchFamily="18" charset="0"/>
                <a:cs typeface="Times New Roman" panose="02020603050405020304" pitchFamily="18" charset="0"/>
              </a:rPr>
              <a:t>Il est l'auteur de très nombreuses publications techniques de référence (38) en France dont certaines ont été traduites.</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pic>
        <p:nvPicPr>
          <p:cNvPr id="7" name="Image 6" descr="Une image contenant ciel, extérieur, eau, rive&#10;&#10;Description générée automatiquement">
            <a:hlinkClick r:id="rId18"/>
            <a:extLst>
              <a:ext uri="{FF2B5EF4-FFF2-40B4-BE49-F238E27FC236}">
                <a16:creationId xmlns:a16="http://schemas.microsoft.com/office/drawing/2014/main" id="{33810AFA-29C9-40B8-86D2-743107044E26}"/>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784546" y="854911"/>
            <a:ext cx="1615440" cy="1074420"/>
          </a:xfrm>
          <a:prstGeom prst="rect">
            <a:avLst/>
          </a:prstGeom>
          <a:noFill/>
          <a:ln>
            <a:noFill/>
          </a:ln>
        </p:spPr>
      </p:pic>
      <p:sp>
        <p:nvSpPr>
          <p:cNvPr id="9" name="Titre 8">
            <a:extLst>
              <a:ext uri="{FF2B5EF4-FFF2-40B4-BE49-F238E27FC236}">
                <a16:creationId xmlns:a16="http://schemas.microsoft.com/office/drawing/2014/main" id="{AFDF2AD4-DE05-4003-B704-82FD9775B199}"/>
              </a:ext>
            </a:extLst>
          </p:cNvPr>
          <p:cNvSpPr txBox="1">
            <a:spLocks noGrp="1"/>
          </p:cNvSpPr>
          <p:nvPr>
            <p:ph type="title"/>
          </p:nvPr>
        </p:nvSpPr>
        <p:spPr>
          <a:xfrm>
            <a:off x="1650036" y="2019740"/>
            <a:ext cx="1884459" cy="287002"/>
          </a:xfrm>
          <a:prstGeom prst="rect">
            <a:avLst/>
          </a:prstGeom>
          <a:noFill/>
        </p:spPr>
        <p:txBody>
          <a:bodyPr wrap="square">
            <a:spAutoFit/>
          </a:bodyPr>
          <a:lstStyle/>
          <a:p>
            <a:pPr algn="ctr">
              <a:lnSpc>
                <a:spcPts val="1680"/>
              </a:lnSpc>
              <a:spcAft>
                <a:spcPts val="800"/>
              </a:spcAft>
            </a:pPr>
            <a:r>
              <a:rPr lang="fr-FR" sz="95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Pont de Pouilly-sous-Charlieu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descr="Une image contenant eau, bateau, rive&#10;&#10;Description générée automatiquement">
            <a:hlinkClick r:id="rId20"/>
            <a:extLst>
              <a:ext uri="{FF2B5EF4-FFF2-40B4-BE49-F238E27FC236}">
                <a16:creationId xmlns:a16="http://schemas.microsoft.com/office/drawing/2014/main" id="{2D9B4CFE-3FD8-4E00-A9B2-118AEDA277DC}"/>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834277" y="1021924"/>
            <a:ext cx="2378232" cy="740393"/>
          </a:xfrm>
          <a:prstGeom prst="rect">
            <a:avLst/>
          </a:prstGeom>
          <a:noFill/>
          <a:ln>
            <a:noFill/>
          </a:ln>
        </p:spPr>
      </p:pic>
      <p:sp>
        <p:nvSpPr>
          <p:cNvPr id="11" name="Titre 8">
            <a:extLst>
              <a:ext uri="{FF2B5EF4-FFF2-40B4-BE49-F238E27FC236}">
                <a16:creationId xmlns:a16="http://schemas.microsoft.com/office/drawing/2014/main" id="{850D5ADE-5E13-4B73-9439-D2EEF00918A9}"/>
              </a:ext>
            </a:extLst>
          </p:cNvPr>
          <p:cNvSpPr txBox="1">
            <a:spLocks/>
          </p:cNvSpPr>
          <p:nvPr/>
        </p:nvSpPr>
        <p:spPr>
          <a:xfrm>
            <a:off x="4768147" y="2019740"/>
            <a:ext cx="2444362" cy="287002"/>
          </a:xfrm>
          <a:prstGeom prst="rect">
            <a:avLst/>
          </a:prstGeom>
          <a:noFill/>
          <a:effectLst/>
        </p:spPr>
        <p:txBody>
          <a:bodyPr vert="horz" wrap="square" lIns="91440" tIns="45720" rIns="91440" bIns="45720" rtlCol="0" anchor="ctr">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1680"/>
              </a:lnSpc>
              <a:spcAft>
                <a:spcPts val="800"/>
              </a:spcAft>
            </a:pPr>
            <a:r>
              <a:rPr lang="fr-FR" sz="95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Pont de Villeneuve-le-Roi</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descr="Une image contenant extérieur, arbre, ciel, herbe&#10;&#10;Description générée automatiquement">
            <a:hlinkClick r:id="rId22"/>
            <a:extLst>
              <a:ext uri="{FF2B5EF4-FFF2-40B4-BE49-F238E27FC236}">
                <a16:creationId xmlns:a16="http://schemas.microsoft.com/office/drawing/2014/main" id="{AD470FBD-27DE-4FD4-A97C-4DFA95E7BF36}"/>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92014" y="854911"/>
            <a:ext cx="1615440" cy="1219200"/>
          </a:xfrm>
          <a:prstGeom prst="rect">
            <a:avLst/>
          </a:prstGeom>
          <a:noFill/>
          <a:ln>
            <a:noFill/>
          </a:ln>
        </p:spPr>
      </p:pic>
      <p:sp>
        <p:nvSpPr>
          <p:cNvPr id="13" name="Titre 8">
            <a:extLst>
              <a:ext uri="{FF2B5EF4-FFF2-40B4-BE49-F238E27FC236}">
                <a16:creationId xmlns:a16="http://schemas.microsoft.com/office/drawing/2014/main" id="{B6794BFD-408D-46C2-BB31-CBE56A2816AC}"/>
              </a:ext>
            </a:extLst>
          </p:cNvPr>
          <p:cNvSpPr txBox="1">
            <a:spLocks/>
          </p:cNvSpPr>
          <p:nvPr/>
        </p:nvSpPr>
        <p:spPr>
          <a:xfrm>
            <a:off x="8229600" y="2010151"/>
            <a:ext cx="2878562" cy="288669"/>
          </a:xfrm>
          <a:prstGeom prst="rect">
            <a:avLst/>
          </a:prstGeom>
          <a:noFill/>
          <a:effectLst/>
        </p:spPr>
        <p:txBody>
          <a:bodyPr vert="horz" wrap="square" lIns="91440" tIns="45720" rIns="91440" bIns="45720" rtlCol="0" anchor="ctr">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1680"/>
              </a:lnSpc>
              <a:spcAft>
                <a:spcPts val="800"/>
              </a:spcAft>
            </a:pPr>
            <a:r>
              <a:rPr lang="fr-FR" sz="1000" dirty="0">
                <a:solidFill>
                  <a:srgbClr val="202122"/>
                </a:solidFill>
                <a:effectLst/>
                <a:latin typeface="Arial" panose="020B0604020202020204" pitchFamily="34" charset="0"/>
                <a:ea typeface="Times New Roman" panose="02020603050405020304" pitchFamily="18" charset="0"/>
              </a:rPr>
              <a:t>Pont en arc de </a:t>
            </a:r>
            <a:r>
              <a:rPr lang="fr-FR" sz="1000" u="sng"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14" tooltip="Saint-Julien-sur-Garonne"/>
              </a:rPr>
              <a:t>Saint-Julien-sur-Garonne</a:t>
            </a:r>
            <a:endParaRPr lang="fr-FR"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5076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TotalTime>
  <Words>938</Words>
  <Application>Microsoft Office PowerPoint</Application>
  <PresentationFormat>Grand écran</PresentationFormat>
  <Paragraphs>34</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Century Gothic</vt:lpstr>
      <vt:lpstr>Garamond</vt:lpstr>
      <vt:lpstr>Organique</vt:lpstr>
      <vt:lpstr>Henry LOSSIER</vt:lpstr>
      <vt:lpstr>Henry LOSSIER</vt:lpstr>
      <vt:lpstr>…</vt:lpstr>
      <vt:lpstr>Présentation PowerPoint</vt:lpstr>
      <vt:lpstr>Pont de Pouilly-sous-Charlieu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Aéroport Paris-Le Bourget</dc:title>
  <dc:creator>Corinne Lauretta</dc:creator>
  <cp:lastModifiedBy>Corinne Lauretta</cp:lastModifiedBy>
  <cp:revision>3</cp:revision>
  <cp:lastPrinted>2021-11-15T16:30:05Z</cp:lastPrinted>
  <dcterms:created xsi:type="dcterms:W3CDTF">2021-11-15T13:21:12Z</dcterms:created>
  <dcterms:modified xsi:type="dcterms:W3CDTF">2021-11-15T16:30:07Z</dcterms:modified>
</cp:coreProperties>
</file>